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5143500" cx="9144000"/>
  <p:notesSz cx="6858000" cy="9144000"/>
  <p:embeddedFontLst>
    <p:embeddedFont>
      <p:font typeface="Dosis"/>
      <p:regular r:id="rId24"/>
      <p:bold r:id="rId25"/>
    </p:embeddedFont>
    <p:embeddedFont>
      <p:font typeface="Roboto"/>
      <p:regular r:id="rId26"/>
      <p:bold r:id="rId27"/>
      <p:italic r:id="rId28"/>
      <p:boldItalic r:id="rId29"/>
    </p:embeddedFon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4" roundtripDataSignature="AMtx7mhyiw/dOAcgUlGyK8VkYaShvBj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9E3B85-A617-4156-8865-CF2533EE9302}">
  <a:tblStyle styleId="{119E3B85-A617-4156-8865-CF2533EE930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Dosis-regular.fntdata"/><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regular.fntdata"/><Relationship Id="rId25" Type="http://schemas.openxmlformats.org/officeDocument/2006/relationships/font" Target="fonts/Dosis-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Italic.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3.xml"/><Relationship Id="rId33" Type="http://schemas.openxmlformats.org/officeDocument/2006/relationships/font" Target="fonts/Nunito-boldItalic.fntdata"/><Relationship Id="rId10" Type="http://schemas.openxmlformats.org/officeDocument/2006/relationships/slide" Target="slides/slide2.xml"/><Relationship Id="rId32" Type="http://schemas.openxmlformats.org/officeDocument/2006/relationships/font" Target="fonts/Nunito-italic.fntdata"/><Relationship Id="rId13" Type="http://schemas.openxmlformats.org/officeDocument/2006/relationships/slide" Target="slides/slide5.xml"/><Relationship Id="rId12" Type="http://schemas.openxmlformats.org/officeDocument/2006/relationships/slide" Target="slides/slide4.xml"/><Relationship Id="rId34" Type="http://customschemas.google.com/relationships/presentationmetadata" Target="meta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c0c276c7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c0c276c76c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c0c276c76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c0c276c76c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c0c276c76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c0c276c76c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c0c276c76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c0c276c76c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c0c276c76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c0c276c76c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c0c276c76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c0c276c76c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0c276c76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c0c276c76c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c0c276c76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c0c276c76c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c0c276c76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c0c276c76c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c0c276c76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c0c276c76c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0c276c76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c0c276c76c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6"/>
          <p:cNvSpPr txBox="1"/>
          <p:nvPr>
            <p:ph type="ctrTitle"/>
          </p:nvPr>
        </p:nvSpPr>
        <p:spPr>
          <a:xfrm>
            <a:off x="311705" y="744575"/>
            <a:ext cx="38523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3300"/>
              <a:buNone/>
              <a:defRPr b="1" sz="3300">
                <a:solidFill>
                  <a:schemeClr val="lt1"/>
                </a:solidFill>
              </a:defRPr>
            </a:lvl1pPr>
            <a:lvl2pPr lvl="1" algn="ctr">
              <a:lnSpc>
                <a:spcPct val="100000"/>
              </a:lnSpc>
              <a:spcBef>
                <a:spcPts val="0"/>
              </a:spcBef>
              <a:spcAft>
                <a:spcPts val="0"/>
              </a:spcAft>
              <a:buClr>
                <a:schemeClr val="lt1"/>
              </a:buClr>
              <a:buSzPts val="3300"/>
              <a:buNone/>
              <a:defRPr b="1" sz="3300">
                <a:solidFill>
                  <a:schemeClr val="lt1"/>
                </a:solidFill>
              </a:defRPr>
            </a:lvl2pPr>
            <a:lvl3pPr lvl="2" algn="ctr">
              <a:lnSpc>
                <a:spcPct val="100000"/>
              </a:lnSpc>
              <a:spcBef>
                <a:spcPts val="0"/>
              </a:spcBef>
              <a:spcAft>
                <a:spcPts val="0"/>
              </a:spcAft>
              <a:buClr>
                <a:schemeClr val="lt1"/>
              </a:buClr>
              <a:buSzPts val="3300"/>
              <a:buNone/>
              <a:defRPr b="1" sz="3300">
                <a:solidFill>
                  <a:schemeClr val="lt1"/>
                </a:solidFill>
              </a:defRPr>
            </a:lvl3pPr>
            <a:lvl4pPr lvl="3" algn="ctr">
              <a:lnSpc>
                <a:spcPct val="100000"/>
              </a:lnSpc>
              <a:spcBef>
                <a:spcPts val="0"/>
              </a:spcBef>
              <a:spcAft>
                <a:spcPts val="0"/>
              </a:spcAft>
              <a:buClr>
                <a:schemeClr val="lt1"/>
              </a:buClr>
              <a:buSzPts val="3300"/>
              <a:buNone/>
              <a:defRPr b="1" sz="3300">
                <a:solidFill>
                  <a:schemeClr val="lt1"/>
                </a:solidFill>
              </a:defRPr>
            </a:lvl4pPr>
            <a:lvl5pPr lvl="4" algn="ctr">
              <a:lnSpc>
                <a:spcPct val="100000"/>
              </a:lnSpc>
              <a:spcBef>
                <a:spcPts val="0"/>
              </a:spcBef>
              <a:spcAft>
                <a:spcPts val="0"/>
              </a:spcAft>
              <a:buClr>
                <a:schemeClr val="lt1"/>
              </a:buClr>
              <a:buSzPts val="3300"/>
              <a:buNone/>
              <a:defRPr b="1" sz="3300">
                <a:solidFill>
                  <a:schemeClr val="lt1"/>
                </a:solidFill>
              </a:defRPr>
            </a:lvl5pPr>
            <a:lvl6pPr lvl="5" algn="ctr">
              <a:lnSpc>
                <a:spcPct val="100000"/>
              </a:lnSpc>
              <a:spcBef>
                <a:spcPts val="0"/>
              </a:spcBef>
              <a:spcAft>
                <a:spcPts val="0"/>
              </a:spcAft>
              <a:buClr>
                <a:schemeClr val="lt1"/>
              </a:buClr>
              <a:buSzPts val="3300"/>
              <a:buNone/>
              <a:defRPr b="1" sz="3300">
                <a:solidFill>
                  <a:schemeClr val="lt1"/>
                </a:solidFill>
              </a:defRPr>
            </a:lvl6pPr>
            <a:lvl7pPr lvl="6" algn="ctr">
              <a:lnSpc>
                <a:spcPct val="100000"/>
              </a:lnSpc>
              <a:spcBef>
                <a:spcPts val="0"/>
              </a:spcBef>
              <a:spcAft>
                <a:spcPts val="0"/>
              </a:spcAft>
              <a:buClr>
                <a:schemeClr val="lt1"/>
              </a:buClr>
              <a:buSzPts val="3300"/>
              <a:buNone/>
              <a:defRPr b="1" sz="3300">
                <a:solidFill>
                  <a:schemeClr val="lt1"/>
                </a:solidFill>
              </a:defRPr>
            </a:lvl7pPr>
            <a:lvl8pPr lvl="7" algn="ctr">
              <a:lnSpc>
                <a:spcPct val="100000"/>
              </a:lnSpc>
              <a:spcBef>
                <a:spcPts val="0"/>
              </a:spcBef>
              <a:spcAft>
                <a:spcPts val="0"/>
              </a:spcAft>
              <a:buClr>
                <a:schemeClr val="lt1"/>
              </a:buClr>
              <a:buSzPts val="3300"/>
              <a:buNone/>
              <a:defRPr b="1" sz="3300">
                <a:solidFill>
                  <a:schemeClr val="lt1"/>
                </a:solidFill>
              </a:defRPr>
            </a:lvl8pPr>
            <a:lvl9pPr lvl="8" algn="ctr">
              <a:lnSpc>
                <a:spcPct val="100000"/>
              </a:lnSpc>
              <a:spcBef>
                <a:spcPts val="0"/>
              </a:spcBef>
              <a:spcAft>
                <a:spcPts val="0"/>
              </a:spcAft>
              <a:buClr>
                <a:schemeClr val="lt1"/>
              </a:buClr>
              <a:buSzPts val="3300"/>
              <a:buNone/>
              <a:defRPr b="1" sz="3300">
                <a:solidFill>
                  <a:schemeClr val="lt1"/>
                </a:solidFill>
              </a:defRPr>
            </a:lvl9pPr>
          </a:lstStyle>
          <a:p/>
        </p:txBody>
      </p:sp>
      <p:sp>
        <p:nvSpPr>
          <p:cNvPr id="11" name="Google Shape;11;p6"/>
          <p:cNvSpPr txBox="1"/>
          <p:nvPr>
            <p:ph idx="1" type="subTitle"/>
          </p:nvPr>
        </p:nvSpPr>
        <p:spPr>
          <a:xfrm>
            <a:off x="4980000" y="2834125"/>
            <a:ext cx="3852300" cy="1713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9"/>
          <p:cNvSpPr txBox="1"/>
          <p:nvPr>
            <p:ph type="title"/>
          </p:nvPr>
        </p:nvSpPr>
        <p:spPr>
          <a:xfrm>
            <a:off x="311700" y="-12175"/>
            <a:ext cx="76323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200"/>
              <a:buNone/>
              <a:defRPr sz="2200">
                <a:solidFill>
                  <a:schemeClr val="lt1"/>
                </a:solidFill>
              </a:defRPr>
            </a:lvl1pPr>
            <a:lvl2pPr lvl="1" algn="ctr">
              <a:lnSpc>
                <a:spcPct val="100000"/>
              </a:lnSpc>
              <a:spcBef>
                <a:spcPts val="0"/>
              </a:spcBef>
              <a:spcAft>
                <a:spcPts val="0"/>
              </a:spcAft>
              <a:buClr>
                <a:schemeClr val="lt1"/>
              </a:buClr>
              <a:buSzPts val="2200"/>
              <a:buNone/>
              <a:defRPr sz="2200">
                <a:solidFill>
                  <a:schemeClr val="lt1"/>
                </a:solidFill>
              </a:defRPr>
            </a:lvl2pPr>
            <a:lvl3pPr lvl="2" algn="ctr">
              <a:lnSpc>
                <a:spcPct val="100000"/>
              </a:lnSpc>
              <a:spcBef>
                <a:spcPts val="0"/>
              </a:spcBef>
              <a:spcAft>
                <a:spcPts val="0"/>
              </a:spcAft>
              <a:buClr>
                <a:schemeClr val="lt1"/>
              </a:buClr>
              <a:buSzPts val="2200"/>
              <a:buNone/>
              <a:defRPr sz="2200">
                <a:solidFill>
                  <a:schemeClr val="lt1"/>
                </a:solidFill>
              </a:defRPr>
            </a:lvl3pPr>
            <a:lvl4pPr lvl="3" algn="ctr">
              <a:lnSpc>
                <a:spcPct val="100000"/>
              </a:lnSpc>
              <a:spcBef>
                <a:spcPts val="0"/>
              </a:spcBef>
              <a:spcAft>
                <a:spcPts val="0"/>
              </a:spcAft>
              <a:buClr>
                <a:schemeClr val="lt1"/>
              </a:buClr>
              <a:buSzPts val="2200"/>
              <a:buNone/>
              <a:defRPr sz="2200">
                <a:solidFill>
                  <a:schemeClr val="lt1"/>
                </a:solidFill>
              </a:defRPr>
            </a:lvl4pPr>
            <a:lvl5pPr lvl="4" algn="ctr">
              <a:lnSpc>
                <a:spcPct val="100000"/>
              </a:lnSpc>
              <a:spcBef>
                <a:spcPts val="0"/>
              </a:spcBef>
              <a:spcAft>
                <a:spcPts val="0"/>
              </a:spcAft>
              <a:buClr>
                <a:schemeClr val="lt1"/>
              </a:buClr>
              <a:buSzPts val="2200"/>
              <a:buNone/>
              <a:defRPr sz="2200">
                <a:solidFill>
                  <a:schemeClr val="lt1"/>
                </a:solidFill>
              </a:defRPr>
            </a:lvl5pPr>
            <a:lvl6pPr lvl="5" algn="ctr">
              <a:lnSpc>
                <a:spcPct val="100000"/>
              </a:lnSpc>
              <a:spcBef>
                <a:spcPts val="0"/>
              </a:spcBef>
              <a:spcAft>
                <a:spcPts val="0"/>
              </a:spcAft>
              <a:buClr>
                <a:schemeClr val="lt1"/>
              </a:buClr>
              <a:buSzPts val="2200"/>
              <a:buNone/>
              <a:defRPr sz="2200">
                <a:solidFill>
                  <a:schemeClr val="lt1"/>
                </a:solidFill>
              </a:defRPr>
            </a:lvl6pPr>
            <a:lvl7pPr lvl="6" algn="ctr">
              <a:lnSpc>
                <a:spcPct val="100000"/>
              </a:lnSpc>
              <a:spcBef>
                <a:spcPts val="0"/>
              </a:spcBef>
              <a:spcAft>
                <a:spcPts val="0"/>
              </a:spcAft>
              <a:buClr>
                <a:schemeClr val="lt1"/>
              </a:buClr>
              <a:buSzPts val="2200"/>
              <a:buNone/>
              <a:defRPr sz="2200">
                <a:solidFill>
                  <a:schemeClr val="lt1"/>
                </a:solidFill>
              </a:defRPr>
            </a:lvl7pPr>
            <a:lvl8pPr lvl="7" algn="ctr">
              <a:lnSpc>
                <a:spcPct val="100000"/>
              </a:lnSpc>
              <a:spcBef>
                <a:spcPts val="0"/>
              </a:spcBef>
              <a:spcAft>
                <a:spcPts val="0"/>
              </a:spcAft>
              <a:buClr>
                <a:schemeClr val="lt1"/>
              </a:buClr>
              <a:buSzPts val="2200"/>
              <a:buNone/>
              <a:defRPr sz="2200">
                <a:solidFill>
                  <a:schemeClr val="lt1"/>
                </a:solidFill>
              </a:defRPr>
            </a:lvl8pPr>
            <a:lvl9pPr lvl="8" algn="ctr">
              <a:lnSpc>
                <a:spcPct val="100000"/>
              </a:lnSpc>
              <a:spcBef>
                <a:spcPts val="0"/>
              </a:spcBef>
              <a:spcAft>
                <a:spcPts val="0"/>
              </a:spcAft>
              <a:buClr>
                <a:schemeClr val="lt1"/>
              </a:buClr>
              <a:buSzPts val="2200"/>
              <a:buNone/>
              <a:defRPr sz="2200">
                <a:solidFill>
                  <a:schemeClr val="lt1"/>
                </a:solidFill>
              </a:defRPr>
            </a:lvl9pPr>
          </a:lstStyle>
          <a:p/>
        </p:txBody>
      </p:sp>
      <p:sp>
        <p:nvSpPr>
          <p:cNvPr id="15" name="Google Shape;15;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g1c0c276c76c_0_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1" name="Google Shape;101;g1c0c276c76c_0_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02" name="Google Shape;102;g1c0c276c76c_0_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g1c0c276c76c_0_1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5" name="Google Shape;105;g1c0c276c76c_0_1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 name="Google Shape;106;g1c0c276c76c_0_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g1c0c276c76c_0_1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9" name="Google Shape;109;g1c0c276c76c_0_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g1c0c276c76c_0_1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2" name="Google Shape;112;g1c0c276c76c_0_1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3" name="Google Shape;113;g1c0c276c76c_0_1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4" name="Google Shape;114;g1c0c276c76c_0_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g1c0c276c76c_0_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7" name="Google Shape;117;g1c0c276c76c_0_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g1c0c276c76c_0_1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0" name="Google Shape;120;g1c0c276c76c_0_1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21" name="Google Shape;121;g1c0c276c76c_0_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g1c0c276c76c_0_13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4" name="Google Shape;124;g1c0c276c76c_0_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g1c0c276c76c_0_1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1c0c276c76c_0_1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28" name="Google Shape;128;g1c0c276c76c_0_1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g1c0c276c76c_0_1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30" name="Google Shape;130;g1c0c276c76c_0_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g1c0c276c76c_0_1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33" name="Google Shape;133;g1c0c276c76c_0_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g1c0c276c76c_0_14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 name="Google Shape;136;g1c0c276c76c_0_1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37" name="Google Shape;137;g1c0c276c76c_0_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g1c0c276c76c_0_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4.xml"/><Relationship Id="rId12" Type="http://schemas.openxmlformats.org/officeDocument/2006/relationships/slideLayout" Target="../slideLayouts/slideLayout33.xml"/><Relationship Id="rId1" Type="http://schemas.openxmlformats.org/officeDocument/2006/relationships/image" Target="../media/image16.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95" name="Shape 95"/>
        <p:cNvGrpSpPr/>
        <p:nvPr/>
      </p:nvGrpSpPr>
      <p:grpSpPr>
        <a:xfrm>
          <a:off x="0" y="0"/>
          <a:ext cx="0" cy="0"/>
          <a:chOff x="0" y="0"/>
          <a:chExt cx="0" cy="0"/>
        </a:xfrm>
      </p:grpSpPr>
      <p:sp>
        <p:nvSpPr>
          <p:cNvPr id="96" name="Google Shape;96;g1c0c276c76c_0_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7" name="Google Shape;97;g1c0c276c76c_0_1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 name="Google Shape;98;g1c0c276c76c_0_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s://www.linkedin.com/in/ferry-setefanus-257098170/" TargetMode="External"/><Relationship Id="rId5" Type="http://schemas.openxmlformats.org/officeDocument/2006/relationships/image" Target="../media/image3.png"/><Relationship Id="rId6"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s://drive.google.com/file/d/1BffY238W5PE49LcO3Mv-LiCSiGc67IFg/view?usp=sharing"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hyperlink" Target="https://drive.google.com/file/d/1BffY238W5PE49LcO3Mv-LiCSiGc67IFg/view?usp=sharing"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s://drive.google.com/file/d/1BffY238W5PE49LcO3Mv-LiCSiGc67IFg/view?usp=sharing"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rive.google.com/file/d/1uckQGlRo4Rdfu8cozPwUscArns_rEL9e/view?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rive.google.com/file/d/1uckQGlRo4Rdfu8cozPwUscArns_rEL9e/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rive.google.com/file/d/1uckQGlRo4Rdfu8cozPwUscArns_rEL9e/view?usp=sharing"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rive.google.com/file/d/104C60aqo9wHu5lTtrHPob3CHzeMrS0nY/view?usp=sharing" TargetMode="External"/><Relationship Id="rId4" Type="http://schemas.openxmlformats.org/officeDocument/2006/relationships/hyperlink" Target="https://drive.google.com/file/d/1rrY4AUyZDO1u8ads_sLI6FyGkNIjKpPv/view?usp=sharing" TargetMode="External"/><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rive.google.com/file/d/104C60aqo9wHu5lTtrHPob3CHzeMrS0nY/view?usp=sharing" TargetMode="External"/><Relationship Id="rId4" Type="http://schemas.openxmlformats.org/officeDocument/2006/relationships/hyperlink" Target="https://drive.google.com/file/d/1rrY4AUyZDO1u8ads_sLI6FyGkNIjKpPv/view?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hyperlink" Target="https://drive.google.com/file/d/1wlC5KEKgCn6qpVMoUo6HohaHPQoLAJpI/view?usp=sharing"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hyperlink" Target="https://drive.google.com/file/d/1wlC5KEKgCn6qpVMoUo6HohaHPQoLAJpI/view?usp=sharing"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s://drive.google.com/file/d/1wlC5KEKgCn6qpVMoUo6HohaHPQoLAJpI/view?usp=sharing"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hyperlink" Target="https://drive.google.com/file/d/1wlC5KEKgCn6qpVMoUo6HohaHPQoLAJpI/view?usp=sharing"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hyperlink" Target="https://drive.google.com/file/d/1BffY238W5PE49LcO3Mv-LiCSiGc67IFg/view?usp=sharing"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type="ctrTitle"/>
          </p:nvPr>
        </p:nvSpPr>
        <p:spPr>
          <a:xfrm>
            <a:off x="311700" y="1161800"/>
            <a:ext cx="3736800" cy="200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80">
                <a:solidFill>
                  <a:schemeClr val="lt1"/>
                </a:solidFill>
              </a:rPr>
              <a:t>Analyzing eCommerce Business Performance with SQL</a:t>
            </a:r>
            <a:endParaRPr b="1" sz="3080">
              <a:solidFill>
                <a:schemeClr val="lt1"/>
              </a:solidFill>
            </a:endParaRPr>
          </a:p>
        </p:txBody>
      </p:sp>
      <p:sp>
        <p:nvSpPr>
          <p:cNvPr id="145" name="Google Shape;145;p1"/>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Dosis"/>
                <a:ea typeface="Dosis"/>
                <a:cs typeface="Dosis"/>
                <a:sym typeface="Dosis"/>
              </a:rPr>
              <a:t>Created by: </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Dosis"/>
                <a:ea typeface="Dosis"/>
                <a:cs typeface="Dosis"/>
                <a:sym typeface="Dosis"/>
              </a:rPr>
              <a:t>Ferry Setefanus</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Dosis"/>
                <a:ea typeface="Dosis"/>
                <a:cs typeface="Dosis"/>
                <a:sym typeface="Dosis"/>
              </a:rPr>
              <a:t>ferrysetefanus@gmail.com</a:t>
            </a:r>
            <a:endParaRPr b="0"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0" i="0" lang="en" sz="1200" u="sng" cap="none" strike="noStrike">
                <a:solidFill>
                  <a:schemeClr val="hlink"/>
                </a:solidFill>
                <a:latin typeface="Dosis"/>
                <a:ea typeface="Dosis"/>
                <a:cs typeface="Dosis"/>
                <a:sym typeface="Dosis"/>
                <a:hlinkClick r:id="rId4"/>
              </a:rPr>
              <a:t>https://www.linkedin.com/in/ferry-setefanus-257098170/</a:t>
            </a:r>
            <a:endParaRPr b="0" i="0" sz="1200" u="none" cap="none" strike="noStrike">
              <a:solidFill>
                <a:srgbClr val="000000"/>
              </a:solidFill>
              <a:latin typeface="Dosis"/>
              <a:ea typeface="Dosis"/>
              <a:cs typeface="Dosis"/>
              <a:sym typeface="Dosis"/>
            </a:endParaRPr>
          </a:p>
        </p:txBody>
      </p:sp>
      <p:pic>
        <p:nvPicPr>
          <p:cNvPr id="146" name="Google Shape;146;p1"/>
          <p:cNvPicPr preferRelativeResize="0"/>
          <p:nvPr/>
        </p:nvPicPr>
        <p:blipFill rotWithShape="1">
          <a:blip r:embed="rId5">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47" name="Google Shape;147;p1"/>
          <p:cNvSpPr txBox="1"/>
          <p:nvPr>
            <p:ph idx="1" type="subTitle"/>
          </p:nvPr>
        </p:nvSpPr>
        <p:spPr>
          <a:xfrm>
            <a:off x="4665150" y="2202425"/>
            <a:ext cx="4167000" cy="22980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018"/>
              <a:buNone/>
            </a:pPr>
            <a:r>
              <a:rPr lang="en" sz="1217">
                <a:latin typeface="Nunito"/>
                <a:ea typeface="Nunito"/>
                <a:cs typeface="Nunito"/>
                <a:sym typeface="Nunito"/>
              </a:rPr>
              <a:t>Undergraduate of information system. Have experience working as warehouse staff 3+ years</a:t>
            </a:r>
            <a:endParaRPr sz="1217">
              <a:latin typeface="Nunito"/>
              <a:ea typeface="Nunito"/>
              <a:cs typeface="Nunito"/>
              <a:sym typeface="Nunito"/>
            </a:endParaRPr>
          </a:p>
          <a:p>
            <a:pPr indent="0" lvl="0" marL="0" rtl="0" algn="just">
              <a:lnSpc>
                <a:spcPct val="95000"/>
              </a:lnSpc>
              <a:spcBef>
                <a:spcPts val="1200"/>
              </a:spcBef>
              <a:spcAft>
                <a:spcPts val="0"/>
              </a:spcAft>
              <a:buSzPts val="1018"/>
              <a:buNone/>
            </a:pPr>
            <a:r>
              <a:rPr lang="en">
                <a:solidFill>
                  <a:srgbClr val="414141"/>
                </a:solidFill>
                <a:highlight>
                  <a:srgbClr val="FFFFFF"/>
                </a:highlight>
              </a:rPr>
              <a:t>A hard-working person, ready to learn new things and adapt with new environment. </a:t>
            </a:r>
            <a:endParaRPr>
              <a:solidFill>
                <a:srgbClr val="414141"/>
              </a:solidFill>
              <a:highlight>
                <a:srgbClr val="FFFFFF"/>
              </a:highlight>
            </a:endParaRPr>
          </a:p>
          <a:p>
            <a:pPr indent="0" lvl="0" marL="0" rtl="0" algn="just">
              <a:lnSpc>
                <a:spcPct val="95000"/>
              </a:lnSpc>
              <a:spcBef>
                <a:spcPts val="1200"/>
              </a:spcBef>
              <a:spcAft>
                <a:spcPts val="0"/>
              </a:spcAft>
              <a:buSzPts val="1018"/>
              <a:buNone/>
            </a:pPr>
            <a:r>
              <a:rPr lang="en">
                <a:solidFill>
                  <a:srgbClr val="414141"/>
                </a:solidFill>
                <a:highlight>
                  <a:srgbClr val="FFFFFF"/>
                </a:highlight>
              </a:rPr>
              <a:t>Passionate about learning data technology and IT stuff.</a:t>
            </a:r>
            <a:endParaRPr>
              <a:solidFill>
                <a:srgbClr val="414141"/>
              </a:solidFill>
              <a:highlight>
                <a:srgbClr val="FFFFFF"/>
              </a:highlight>
            </a:endParaRPr>
          </a:p>
          <a:p>
            <a:pPr indent="0" lvl="0" marL="0" rtl="0" algn="just">
              <a:lnSpc>
                <a:spcPct val="95000"/>
              </a:lnSpc>
              <a:spcBef>
                <a:spcPts val="1200"/>
              </a:spcBef>
              <a:spcAft>
                <a:spcPts val="0"/>
              </a:spcAft>
              <a:buSzPts val="1018"/>
              <a:buNone/>
            </a:pPr>
            <a:r>
              <a:t/>
            </a:r>
            <a:endParaRPr>
              <a:solidFill>
                <a:srgbClr val="414141"/>
              </a:solidFill>
              <a:highlight>
                <a:srgbClr val="FFFFFF"/>
              </a:highlight>
            </a:endParaRPr>
          </a:p>
          <a:p>
            <a:pPr indent="0" lvl="0" marL="0" rtl="0" algn="just">
              <a:lnSpc>
                <a:spcPct val="95000"/>
              </a:lnSpc>
              <a:spcBef>
                <a:spcPts val="1200"/>
              </a:spcBef>
              <a:spcAft>
                <a:spcPts val="1200"/>
              </a:spcAft>
              <a:buSzPts val="1018"/>
              <a:buNone/>
            </a:pPr>
            <a:r>
              <a:t/>
            </a:r>
            <a:endParaRPr>
              <a:solidFill>
                <a:srgbClr val="414141"/>
              </a:solidFill>
              <a:highlight>
                <a:srgbClr val="FFFFFF"/>
              </a:highlight>
            </a:endParaRPr>
          </a:p>
        </p:txBody>
      </p:sp>
      <p:pic>
        <p:nvPicPr>
          <p:cNvPr id="148" name="Google Shape;148;p1"/>
          <p:cNvPicPr preferRelativeResize="0"/>
          <p:nvPr/>
        </p:nvPicPr>
        <p:blipFill rotWithShape="1">
          <a:blip r:embed="rId6">
            <a:alphaModFix/>
          </a:blip>
          <a:srcRect b="0" l="0" r="0" t="0"/>
          <a:stretch/>
        </p:blipFill>
        <p:spPr>
          <a:xfrm>
            <a:off x="4593213" y="443850"/>
            <a:ext cx="1362475" cy="17020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c0c276c76c_0_162"/>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Annual Product Category Quality Analysis</a:t>
            </a:r>
            <a:endParaRPr b="1" sz="2220">
              <a:solidFill>
                <a:schemeClr val="lt1"/>
              </a:solidFill>
            </a:endParaRPr>
          </a:p>
        </p:txBody>
      </p:sp>
      <p:sp>
        <p:nvSpPr>
          <p:cNvPr id="222" name="Google Shape;222;g1c0c276c76c_0_162"/>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graphicFrame>
        <p:nvGraphicFramePr>
          <p:cNvPr id="223" name="Google Shape;223;g1c0c276c76c_0_162"/>
          <p:cNvGraphicFramePr/>
          <p:nvPr/>
        </p:nvGraphicFramePr>
        <p:xfrm>
          <a:off x="6203575" y="1797988"/>
          <a:ext cx="3000000" cy="3000000"/>
        </p:xfrm>
        <a:graphic>
          <a:graphicData uri="http://schemas.openxmlformats.org/drawingml/2006/table">
            <a:tbl>
              <a:tblPr>
                <a:noFill/>
                <a:tableStyleId>{119E3B85-A617-4156-8865-CF2533EE9302}</a:tableStyleId>
              </a:tblPr>
              <a:tblGrid>
                <a:gridCol w="1247875"/>
                <a:gridCol w="155912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Year</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Total canceled</a:t>
                      </a:r>
                      <a:endParaRPr b="1"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15</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247</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280</a:t>
                      </a:r>
                      <a:endParaRPr sz="1400" u="none" cap="none" strike="noStrike"/>
                    </a:p>
                  </a:txBody>
                  <a:tcPr marT="91425" marB="91425" marR="91425" marL="91425"/>
                </a:tc>
              </a:tr>
            </a:tbl>
          </a:graphicData>
        </a:graphic>
      </p:graphicFrame>
      <p:sp>
        <p:nvSpPr>
          <p:cNvPr id="224" name="Google Shape;224;g1c0c276c76c_0_162"/>
          <p:cNvSpPr txBox="1"/>
          <p:nvPr/>
        </p:nvSpPr>
        <p:spPr>
          <a:xfrm>
            <a:off x="266800" y="4268950"/>
            <a:ext cx="8743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Dari grafik dan tabel di atas, dapat disimpulkan bahwa total canceled order juga mengalami peningkatan setiap tahunnya, hal ini juga berbanding lurus dengan meningkatnya jumlah customer baru</a:t>
            </a:r>
            <a:endParaRPr b="0" i="0" sz="1400" u="none" cap="none" strike="noStrike">
              <a:solidFill>
                <a:srgbClr val="000000"/>
              </a:solidFill>
              <a:latin typeface="Arial"/>
              <a:ea typeface="Arial"/>
              <a:cs typeface="Arial"/>
              <a:sym typeface="Arial"/>
            </a:endParaRPr>
          </a:p>
        </p:txBody>
      </p:sp>
      <p:pic>
        <p:nvPicPr>
          <p:cNvPr id="225" name="Google Shape;225;g1c0c276c76c_0_162"/>
          <p:cNvPicPr preferRelativeResize="0"/>
          <p:nvPr/>
        </p:nvPicPr>
        <p:blipFill rotWithShape="1">
          <a:blip r:embed="rId4">
            <a:alphaModFix/>
          </a:blip>
          <a:srcRect b="0" l="0" r="0" t="0"/>
          <a:stretch/>
        </p:blipFill>
        <p:spPr>
          <a:xfrm>
            <a:off x="152400" y="712925"/>
            <a:ext cx="5984225" cy="355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c0c276c76c_0_170"/>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Annual Product Category Quality Analysis</a:t>
            </a:r>
            <a:endParaRPr b="1" sz="2220">
              <a:solidFill>
                <a:schemeClr val="lt1"/>
              </a:solidFill>
            </a:endParaRPr>
          </a:p>
        </p:txBody>
      </p:sp>
      <p:sp>
        <p:nvSpPr>
          <p:cNvPr id="231" name="Google Shape;231;g1c0c276c76c_0_170"/>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graphicFrame>
        <p:nvGraphicFramePr>
          <p:cNvPr id="232" name="Google Shape;232;g1c0c276c76c_0_170"/>
          <p:cNvGraphicFramePr/>
          <p:nvPr/>
        </p:nvGraphicFramePr>
        <p:xfrm>
          <a:off x="6092150" y="1352600"/>
          <a:ext cx="3000000" cy="3000000"/>
        </p:xfrm>
        <a:graphic>
          <a:graphicData uri="http://schemas.openxmlformats.org/drawingml/2006/table">
            <a:tbl>
              <a:tblPr>
                <a:noFill/>
                <a:tableStyleId>{119E3B85-A617-4156-8865-CF2533EE9302}</a:tableStyleId>
              </a:tblPr>
              <a:tblGrid>
                <a:gridCol w="802275"/>
                <a:gridCol w="1002375"/>
                <a:gridCol w="100237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Year</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Category</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Total revenue</a:t>
                      </a:r>
                      <a:endParaRPr b="1"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furniture_decor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6899</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bed_bath_table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580949</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health_beauty</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866810</a:t>
                      </a:r>
                      <a:endParaRPr sz="1400" u="none" cap="none" strike="noStrike"/>
                    </a:p>
                  </a:txBody>
                  <a:tcPr marT="91425" marB="91425" marR="91425" marL="91425"/>
                </a:tc>
              </a:tr>
            </a:tbl>
          </a:graphicData>
        </a:graphic>
      </p:graphicFrame>
      <p:sp>
        <p:nvSpPr>
          <p:cNvPr id="233" name="Google Shape;233;g1c0c276c76c_0_170"/>
          <p:cNvSpPr txBox="1"/>
          <p:nvPr/>
        </p:nvSpPr>
        <p:spPr>
          <a:xfrm>
            <a:off x="88500" y="4116550"/>
            <a:ext cx="874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Dari grafik dan tabel di atas, pada tahun 2016 produk yang populer untuk dibeli adalah produk berkategori furniture_decor, pada tahun 2017 produk berkategori bed_bath_table. Sedangkan pada tahun 2018 adalah health_beauty</a:t>
            </a:r>
            <a:endParaRPr b="0" i="0" sz="1400" u="none" cap="none" strike="noStrike">
              <a:solidFill>
                <a:srgbClr val="000000"/>
              </a:solidFill>
              <a:latin typeface="Arial"/>
              <a:ea typeface="Arial"/>
              <a:cs typeface="Arial"/>
              <a:sym typeface="Arial"/>
            </a:endParaRPr>
          </a:p>
        </p:txBody>
      </p:sp>
      <p:pic>
        <p:nvPicPr>
          <p:cNvPr id="234" name="Google Shape;234;g1c0c276c76c_0_170"/>
          <p:cNvPicPr preferRelativeResize="0"/>
          <p:nvPr/>
        </p:nvPicPr>
        <p:blipFill rotWithShape="1">
          <a:blip r:embed="rId4">
            <a:alphaModFix/>
          </a:blip>
          <a:srcRect b="0" l="0" r="0" t="0"/>
          <a:stretch/>
        </p:blipFill>
        <p:spPr>
          <a:xfrm>
            <a:off x="152400" y="712925"/>
            <a:ext cx="5939750" cy="340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c0c276c76c_0_178"/>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Annual Product Category Quality Analysis</a:t>
            </a:r>
            <a:endParaRPr b="1" sz="2220">
              <a:solidFill>
                <a:schemeClr val="lt1"/>
              </a:solidFill>
            </a:endParaRPr>
          </a:p>
        </p:txBody>
      </p:sp>
      <p:sp>
        <p:nvSpPr>
          <p:cNvPr id="240" name="Google Shape;240;g1c0c276c76c_0_178"/>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graphicFrame>
        <p:nvGraphicFramePr>
          <p:cNvPr id="241" name="Google Shape;241;g1c0c276c76c_0_178"/>
          <p:cNvGraphicFramePr/>
          <p:nvPr/>
        </p:nvGraphicFramePr>
        <p:xfrm>
          <a:off x="6092150" y="1352600"/>
          <a:ext cx="3000000" cy="3000000"/>
        </p:xfrm>
        <a:graphic>
          <a:graphicData uri="http://schemas.openxmlformats.org/drawingml/2006/table">
            <a:tbl>
              <a:tblPr>
                <a:noFill/>
                <a:tableStyleId>{119E3B85-A617-4156-8865-CF2533EE9302}</a:tableStyleId>
              </a:tblPr>
              <a:tblGrid>
                <a:gridCol w="802275"/>
                <a:gridCol w="1002375"/>
                <a:gridCol w="100237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Year</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Category</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Total canceled</a:t>
                      </a:r>
                      <a:endParaRPr b="1"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toys</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sports_leisure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25</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health_beauty</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27</a:t>
                      </a:r>
                      <a:endParaRPr sz="1400" u="none" cap="none" strike="noStrike"/>
                    </a:p>
                  </a:txBody>
                  <a:tcPr marT="91425" marB="91425" marR="91425" marL="91425"/>
                </a:tc>
              </a:tr>
            </a:tbl>
          </a:graphicData>
        </a:graphic>
      </p:graphicFrame>
      <p:sp>
        <p:nvSpPr>
          <p:cNvPr id="242" name="Google Shape;242;g1c0c276c76c_0_178"/>
          <p:cNvSpPr txBox="1"/>
          <p:nvPr/>
        </p:nvSpPr>
        <p:spPr>
          <a:xfrm>
            <a:off x="88500" y="4113475"/>
            <a:ext cx="874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Dari grafik dan tabel di atas, top canceled product tiap tahunnya juga mengalami perubahan. Namun, pada tahun 2018 kategori health_beauty selain menjadi top kategori berdasarkan revenue, juga menjadi top kategori yang mengalami canceled terbanyak.</a:t>
            </a:r>
            <a:endParaRPr b="0" i="0" sz="1400" u="none" cap="none" strike="noStrike">
              <a:solidFill>
                <a:srgbClr val="000000"/>
              </a:solidFill>
              <a:latin typeface="Arial"/>
              <a:ea typeface="Arial"/>
              <a:cs typeface="Arial"/>
              <a:sym typeface="Arial"/>
            </a:endParaRPr>
          </a:p>
        </p:txBody>
      </p:sp>
      <p:pic>
        <p:nvPicPr>
          <p:cNvPr id="243" name="Google Shape;243;g1c0c276c76c_0_178"/>
          <p:cNvPicPr preferRelativeResize="0"/>
          <p:nvPr/>
        </p:nvPicPr>
        <p:blipFill rotWithShape="1">
          <a:blip r:embed="rId4">
            <a:alphaModFix/>
          </a:blip>
          <a:srcRect b="0" l="0" r="0" t="0"/>
          <a:stretch/>
        </p:blipFill>
        <p:spPr>
          <a:xfrm>
            <a:off x="152400" y="712925"/>
            <a:ext cx="5850825" cy="3400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c0c276c76c_0_231"/>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ct val="44594"/>
              <a:buFont typeface="Arial"/>
              <a:buNone/>
            </a:pPr>
            <a:r>
              <a:rPr b="1" lang="en" sz="2220">
                <a:solidFill>
                  <a:schemeClr val="lt1"/>
                </a:solidFill>
              </a:rPr>
              <a:t>Analysis of Annual Payment Type Usage</a:t>
            </a:r>
            <a:endParaRPr b="1" sz="2220">
              <a:solidFill>
                <a:schemeClr val="lt1"/>
              </a:solidFill>
            </a:endParaRPr>
          </a:p>
          <a:p>
            <a:pPr indent="0" lvl="0" marL="0" rtl="0" algn="ctr">
              <a:lnSpc>
                <a:spcPct val="100000"/>
              </a:lnSpc>
              <a:spcBef>
                <a:spcPts val="0"/>
              </a:spcBef>
              <a:spcAft>
                <a:spcPts val="0"/>
              </a:spcAft>
              <a:buSzPct val="44594"/>
              <a:buNone/>
            </a:pPr>
            <a:r>
              <a:t/>
            </a:r>
            <a:endParaRPr b="1" sz="2220">
              <a:solidFill>
                <a:schemeClr val="lt1"/>
              </a:solidFill>
            </a:endParaRPr>
          </a:p>
        </p:txBody>
      </p:sp>
      <p:sp>
        <p:nvSpPr>
          <p:cNvPr id="249" name="Google Shape;249;g1c0c276c76c_0_231"/>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graphicFrame>
        <p:nvGraphicFramePr>
          <p:cNvPr id="250" name="Google Shape;250;g1c0c276c76c_0_231"/>
          <p:cNvGraphicFramePr/>
          <p:nvPr/>
        </p:nvGraphicFramePr>
        <p:xfrm>
          <a:off x="952500" y="690275"/>
          <a:ext cx="3000000" cy="3000000"/>
        </p:xfrm>
        <a:graphic>
          <a:graphicData uri="http://schemas.openxmlformats.org/drawingml/2006/table">
            <a:tbl>
              <a:tblPr>
                <a:noFill/>
                <a:tableStyleId>{119E3B85-A617-4156-8865-CF2533EE9302}</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Payment Type</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Jumlah Pemakaian</a:t>
                      </a:r>
                      <a:endParaRPr b="1"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credit_card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76795</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boleto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19784</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voucher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5775</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debit_card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1529</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not_defined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tc>
              </a:tr>
            </a:tbl>
          </a:graphicData>
        </a:graphic>
      </p:graphicFrame>
      <p:sp>
        <p:nvSpPr>
          <p:cNvPr id="251" name="Google Shape;251;g1c0c276c76c_0_231"/>
          <p:cNvSpPr txBox="1"/>
          <p:nvPr/>
        </p:nvSpPr>
        <p:spPr>
          <a:xfrm>
            <a:off x="634850" y="3290800"/>
            <a:ext cx="60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1c0c276c76c_0_231"/>
          <p:cNvSpPr txBox="1"/>
          <p:nvPr/>
        </p:nvSpPr>
        <p:spPr>
          <a:xfrm>
            <a:off x="414600" y="3213075"/>
            <a:ext cx="8417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Berdasarkan tabel di atas, metode pembayaran credit card menjadi metode pembayaran yang paling favorit digunakan oleh customer, yaitu dipakai sebanyak 76795 kali. Sedangkan metode debit_card dan not_defined merupakan metode pembayaran yang paling sedikit digunakan oleh customer, yaitu masing - masing 1529 kali dan 3 kali.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c0c276c76c_0_239"/>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ct val="44594"/>
              <a:buFont typeface="Arial"/>
              <a:buNone/>
            </a:pPr>
            <a:r>
              <a:rPr b="1" lang="en" sz="2220">
                <a:solidFill>
                  <a:schemeClr val="lt1"/>
                </a:solidFill>
              </a:rPr>
              <a:t>Analysis of Annual Payment Type Usage</a:t>
            </a:r>
            <a:endParaRPr b="1" sz="2220">
              <a:solidFill>
                <a:schemeClr val="lt1"/>
              </a:solidFill>
            </a:endParaRPr>
          </a:p>
          <a:p>
            <a:pPr indent="0" lvl="0" marL="0" rtl="0" algn="ctr">
              <a:lnSpc>
                <a:spcPct val="100000"/>
              </a:lnSpc>
              <a:spcBef>
                <a:spcPts val="0"/>
              </a:spcBef>
              <a:spcAft>
                <a:spcPts val="0"/>
              </a:spcAft>
              <a:buSzPct val="44594"/>
              <a:buNone/>
            </a:pPr>
            <a:r>
              <a:t/>
            </a:r>
            <a:endParaRPr b="1" sz="2220">
              <a:solidFill>
                <a:schemeClr val="lt1"/>
              </a:solidFill>
            </a:endParaRPr>
          </a:p>
        </p:txBody>
      </p:sp>
      <p:sp>
        <p:nvSpPr>
          <p:cNvPr id="258" name="Google Shape;258;g1c0c276c76c_0_239"/>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sp>
        <p:nvSpPr>
          <p:cNvPr id="259" name="Google Shape;259;g1c0c276c76c_0_239"/>
          <p:cNvSpPr txBox="1"/>
          <p:nvPr/>
        </p:nvSpPr>
        <p:spPr>
          <a:xfrm>
            <a:off x="634850" y="3290800"/>
            <a:ext cx="60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60" name="Google Shape;260;g1c0c276c76c_0_239"/>
          <p:cNvGraphicFramePr/>
          <p:nvPr/>
        </p:nvGraphicFramePr>
        <p:xfrm>
          <a:off x="952500" y="1117800"/>
          <a:ext cx="3000000" cy="3000000"/>
        </p:xfrm>
        <a:graphic>
          <a:graphicData uri="http://schemas.openxmlformats.org/drawingml/2006/table">
            <a:tbl>
              <a:tblPr>
                <a:noFill/>
                <a:tableStyleId>{119E3B85-A617-4156-8865-CF2533EE9302}</a:tableStyleId>
              </a:tblPr>
              <a:tblGrid>
                <a:gridCol w="1809750"/>
                <a:gridCol w="1809750"/>
                <a:gridCol w="1809750"/>
                <a:gridCol w="18097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Payment Type</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2016</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2017</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2018</a:t>
                      </a:r>
                      <a:endParaRPr b="1"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Credit Card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258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34568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41969</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Boleto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63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9508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10213</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Voucher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3027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2725</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Debit card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422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1105</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Not Defined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tc>
              </a:tr>
            </a:tbl>
          </a:graphicData>
        </a:graphic>
      </p:graphicFrame>
      <p:sp>
        <p:nvSpPr>
          <p:cNvPr id="261" name="Google Shape;261;g1c0c276c76c_0_239"/>
          <p:cNvSpPr txBox="1"/>
          <p:nvPr/>
        </p:nvSpPr>
        <p:spPr>
          <a:xfrm>
            <a:off x="505275" y="3718350"/>
            <a:ext cx="8084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Tabel di atas merupakan tabel jumlah penggunaan setiap payment type berdasarkan tahun. Hampir semua penggunaan payment type mengalami kenaikan, kecuali jenis yang not defined, serta untuk jenis voucher pada tahun 2018 mengalami penurunan.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c0c276c76c_0_247"/>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ct val="44594"/>
              <a:buFont typeface="Arial"/>
              <a:buNone/>
            </a:pPr>
            <a:r>
              <a:rPr b="1" lang="en" sz="2220">
                <a:solidFill>
                  <a:schemeClr val="lt1"/>
                </a:solidFill>
              </a:rPr>
              <a:t>Analysis of Annual Payment Type Usage</a:t>
            </a:r>
            <a:endParaRPr b="1" sz="2220">
              <a:solidFill>
                <a:schemeClr val="lt1"/>
              </a:solidFill>
            </a:endParaRPr>
          </a:p>
          <a:p>
            <a:pPr indent="0" lvl="0" marL="0" rtl="0" algn="ctr">
              <a:lnSpc>
                <a:spcPct val="100000"/>
              </a:lnSpc>
              <a:spcBef>
                <a:spcPts val="0"/>
              </a:spcBef>
              <a:spcAft>
                <a:spcPts val="0"/>
              </a:spcAft>
              <a:buSzPct val="44594"/>
              <a:buNone/>
            </a:pPr>
            <a:r>
              <a:t/>
            </a:r>
            <a:endParaRPr b="1" sz="2220">
              <a:solidFill>
                <a:schemeClr val="lt1"/>
              </a:solidFill>
            </a:endParaRPr>
          </a:p>
        </p:txBody>
      </p:sp>
      <p:sp>
        <p:nvSpPr>
          <p:cNvPr id="267" name="Google Shape;267;g1c0c276c76c_0_247"/>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sp>
        <p:nvSpPr>
          <p:cNvPr id="268" name="Google Shape;268;g1c0c276c76c_0_247"/>
          <p:cNvSpPr txBox="1"/>
          <p:nvPr/>
        </p:nvSpPr>
        <p:spPr>
          <a:xfrm>
            <a:off x="634850" y="3290800"/>
            <a:ext cx="60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9" name="Google Shape;269;g1c0c276c76c_0_247"/>
          <p:cNvPicPr preferRelativeResize="0"/>
          <p:nvPr/>
        </p:nvPicPr>
        <p:blipFill rotWithShape="1">
          <a:blip r:embed="rId4">
            <a:alphaModFix/>
          </a:blip>
          <a:srcRect b="0" l="0" r="0" t="0"/>
          <a:stretch/>
        </p:blipFill>
        <p:spPr>
          <a:xfrm>
            <a:off x="51825" y="712925"/>
            <a:ext cx="9092175" cy="392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
          <p:cNvSpPr txBox="1"/>
          <p:nvPr>
            <p:ph type="title"/>
          </p:nvPr>
        </p:nvSpPr>
        <p:spPr>
          <a:xfrm>
            <a:off x="0" y="-12175"/>
            <a:ext cx="7926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Overview</a:t>
            </a:r>
            <a:endParaRPr b="1" sz="2220">
              <a:solidFill>
                <a:schemeClr val="lt1"/>
              </a:solidFill>
            </a:endParaRPr>
          </a:p>
        </p:txBody>
      </p:sp>
      <p:sp>
        <p:nvSpPr>
          <p:cNvPr id="154" name="Google Shape;154;p2"/>
          <p:cNvSpPr txBox="1"/>
          <p:nvPr>
            <p:ph idx="1" type="body"/>
          </p:nvPr>
        </p:nvSpPr>
        <p:spPr>
          <a:xfrm>
            <a:off x="311700" y="1506875"/>
            <a:ext cx="8520600" cy="30621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800"/>
              <a:buNone/>
            </a:pPr>
            <a:r>
              <a:rPr lang="en">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txBox="1"/>
          <p:nvPr>
            <p:ph type="title"/>
          </p:nvPr>
        </p:nvSpPr>
        <p:spPr>
          <a:xfrm>
            <a:off x="0" y="-12175"/>
            <a:ext cx="7866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200"/>
              <a:buNone/>
            </a:pPr>
            <a:r>
              <a:rPr b="1" lang="en"/>
              <a:t>Data Preparation</a:t>
            </a:r>
            <a:endParaRPr b="1"/>
          </a:p>
        </p:txBody>
      </p:sp>
      <p:sp>
        <p:nvSpPr>
          <p:cNvPr id="160" name="Google Shape;160;p3"/>
          <p:cNvSpPr txBox="1"/>
          <p:nvPr>
            <p:ph idx="1" type="body"/>
          </p:nvPr>
        </p:nvSpPr>
        <p:spPr>
          <a:xfrm>
            <a:off x="311700" y="823775"/>
            <a:ext cx="8520600" cy="4098600"/>
          </a:xfrm>
          <a:prstGeom prst="rect">
            <a:avLst/>
          </a:prstGeom>
          <a:noFill/>
          <a:ln>
            <a:noFill/>
          </a:ln>
        </p:spPr>
        <p:txBody>
          <a:bodyPr anchorCtr="0" anchor="t" bIns="91425" lIns="91425" spcFirstLastPara="1" rIns="91425" wrap="square" tIns="91425">
            <a:normAutofit/>
          </a:bodyPr>
          <a:lstStyle/>
          <a:p>
            <a:pPr indent="0" lvl="0" marL="3657600" rtl="0" algn="just">
              <a:lnSpc>
                <a:spcPct val="115000"/>
              </a:lnSpc>
              <a:spcBef>
                <a:spcPts val="0"/>
              </a:spcBef>
              <a:spcAft>
                <a:spcPts val="0"/>
              </a:spcAft>
              <a:buSzPts val="1800"/>
              <a:buNone/>
            </a:pPr>
            <a:r>
              <a:rPr lang="en" sz="1700">
                <a:solidFill>
                  <a:schemeClr val="dk1"/>
                </a:solidFill>
              </a:rPr>
              <a:t>Diagram hubungan entitas (ERD), juga dikenal sebagai model hubungan entitas, adalah representasi grafis dari hubungan antara orang, benda, tempat, konsep, atau peristiwa dalam sistem teknologi informasi (TI). ERD menggunakan teknik pemodelan data yang membantu mendefinisikan proses bisnis dan berfungsi sebagai dasar untuk database relasional.</a:t>
            </a:r>
            <a:endParaRPr sz="1700">
              <a:solidFill>
                <a:schemeClr val="dk1"/>
              </a:solidFill>
            </a:endParaRPr>
          </a:p>
          <a:p>
            <a:pPr indent="0" lvl="0" marL="3657600" rtl="0" algn="just">
              <a:lnSpc>
                <a:spcPct val="115000"/>
              </a:lnSpc>
              <a:spcBef>
                <a:spcPts val="1200"/>
              </a:spcBef>
              <a:spcAft>
                <a:spcPts val="0"/>
              </a:spcAft>
              <a:buSzPts val="1800"/>
              <a:buNone/>
            </a:pPr>
            <a:r>
              <a:t/>
            </a:r>
            <a:endParaRPr sz="1700">
              <a:solidFill>
                <a:schemeClr val="dk1"/>
              </a:solidFill>
            </a:endParaRPr>
          </a:p>
          <a:p>
            <a:pPr indent="0" lvl="0" marL="3657600" rtl="0" algn="just">
              <a:lnSpc>
                <a:spcPct val="115000"/>
              </a:lnSpc>
              <a:spcBef>
                <a:spcPts val="1200"/>
              </a:spcBef>
              <a:spcAft>
                <a:spcPts val="1200"/>
              </a:spcAft>
              <a:buSzPts val="1800"/>
              <a:buNone/>
            </a:pPr>
            <a:r>
              <a:t/>
            </a:r>
            <a:endParaRPr sz="1700">
              <a:solidFill>
                <a:schemeClr val="dk1"/>
              </a:solidFill>
            </a:endParaRPr>
          </a:p>
        </p:txBody>
      </p:sp>
      <p:sp>
        <p:nvSpPr>
          <p:cNvPr id="161" name="Google Shape;161;p3"/>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Lihat atau Download ERD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4"/>
              </a:rPr>
              <a:t>disini</a:t>
            </a:r>
            <a:endParaRPr b="0" i="0" sz="1100" u="none" cap="none" strike="noStrike">
              <a:solidFill>
                <a:srgbClr val="000000"/>
              </a:solidFill>
              <a:latin typeface="Arial"/>
              <a:ea typeface="Arial"/>
              <a:cs typeface="Arial"/>
              <a:sym typeface="Arial"/>
            </a:endParaRPr>
          </a:p>
        </p:txBody>
      </p:sp>
      <p:pic>
        <p:nvPicPr>
          <p:cNvPr id="162" name="Google Shape;162;p3"/>
          <p:cNvPicPr preferRelativeResize="0"/>
          <p:nvPr/>
        </p:nvPicPr>
        <p:blipFill rotWithShape="1">
          <a:blip r:embed="rId5">
            <a:alphaModFix/>
          </a:blip>
          <a:srcRect b="0" l="0" r="0" t="0"/>
          <a:stretch/>
        </p:blipFill>
        <p:spPr>
          <a:xfrm>
            <a:off x="311700" y="823775"/>
            <a:ext cx="3575076" cy="4098599"/>
          </a:xfrm>
          <a:prstGeom prst="rect">
            <a:avLst/>
          </a:prstGeom>
          <a:noFill/>
          <a:ln>
            <a:noFill/>
          </a:ln>
        </p:spPr>
      </p:pic>
      <p:sp>
        <p:nvSpPr>
          <p:cNvPr id="163" name="Google Shape;163;p3"/>
          <p:cNvSpPr txBox="1"/>
          <p:nvPr/>
        </p:nvSpPr>
        <p:spPr>
          <a:xfrm>
            <a:off x="4119975" y="997600"/>
            <a:ext cx="4560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highlight>
                <a:srgbClr val="E8EAF6"/>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
          <p:cNvSpPr txBox="1"/>
          <p:nvPr>
            <p:ph type="title"/>
          </p:nvPr>
        </p:nvSpPr>
        <p:spPr>
          <a:xfrm>
            <a:off x="0" y="-12175"/>
            <a:ext cx="78660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200"/>
              <a:buNone/>
            </a:pPr>
            <a:r>
              <a:rPr b="1" lang="en"/>
              <a:t>Data Preparation</a:t>
            </a:r>
            <a:endParaRPr b="1"/>
          </a:p>
        </p:txBody>
      </p:sp>
      <p:sp>
        <p:nvSpPr>
          <p:cNvPr id="169" name="Google Shape;169;p4"/>
          <p:cNvSpPr txBox="1"/>
          <p:nvPr>
            <p:ph idx="1" type="body"/>
          </p:nvPr>
        </p:nvSpPr>
        <p:spPr>
          <a:xfrm>
            <a:off x="311700" y="823775"/>
            <a:ext cx="8520600" cy="40986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n">
                <a:solidFill>
                  <a:schemeClr val="dk1"/>
                </a:solidFill>
              </a:rPr>
              <a:t>Proses pembuatan ERD :</a:t>
            </a:r>
            <a:endParaRPr>
              <a:solidFill>
                <a:schemeClr val="dk1"/>
              </a:solidFill>
            </a:endParaRPr>
          </a:p>
          <a:p>
            <a:pPr indent="-342900" lvl="0" marL="457200" rtl="0" algn="just">
              <a:lnSpc>
                <a:spcPct val="115000"/>
              </a:lnSpc>
              <a:spcBef>
                <a:spcPts val="1200"/>
              </a:spcBef>
              <a:spcAft>
                <a:spcPts val="0"/>
              </a:spcAft>
              <a:buClr>
                <a:schemeClr val="dk1"/>
              </a:buClr>
              <a:buSzPts val="1800"/>
              <a:buAutoNum type="arabicPeriod"/>
            </a:pPr>
            <a:r>
              <a:rPr lang="en">
                <a:solidFill>
                  <a:schemeClr val="dk1"/>
                </a:solidFill>
              </a:rPr>
              <a:t>Membuat database kosong </a:t>
            </a:r>
            <a:endParaRPr>
              <a:solidFill>
                <a:schemeClr val="dk1"/>
              </a:solidFill>
            </a:endParaRPr>
          </a:p>
          <a:p>
            <a:pPr indent="-342900" lvl="0" marL="457200" rtl="0" algn="just">
              <a:lnSpc>
                <a:spcPct val="115000"/>
              </a:lnSpc>
              <a:spcBef>
                <a:spcPts val="0"/>
              </a:spcBef>
              <a:spcAft>
                <a:spcPts val="0"/>
              </a:spcAft>
              <a:buClr>
                <a:schemeClr val="dk1"/>
              </a:buClr>
              <a:buSzPts val="1800"/>
              <a:buAutoNum type="arabicPeriod"/>
            </a:pPr>
            <a:r>
              <a:rPr lang="en">
                <a:solidFill>
                  <a:schemeClr val="dk1"/>
                </a:solidFill>
              </a:rPr>
              <a:t>Membuat tabel dan mendefinisikan nama kolom dan tipe data yang digunakan</a:t>
            </a:r>
            <a:endParaRPr>
              <a:solidFill>
                <a:schemeClr val="dk1"/>
              </a:solidFill>
            </a:endParaRPr>
          </a:p>
          <a:p>
            <a:pPr indent="-342900" lvl="0" marL="457200" rtl="0" algn="just">
              <a:lnSpc>
                <a:spcPct val="115000"/>
              </a:lnSpc>
              <a:spcBef>
                <a:spcPts val="0"/>
              </a:spcBef>
              <a:spcAft>
                <a:spcPts val="0"/>
              </a:spcAft>
              <a:buClr>
                <a:schemeClr val="dk1"/>
              </a:buClr>
              <a:buSzPts val="1800"/>
              <a:buAutoNum type="arabicPeriod"/>
            </a:pPr>
            <a:r>
              <a:rPr lang="en">
                <a:solidFill>
                  <a:schemeClr val="dk1"/>
                </a:solidFill>
              </a:rPr>
              <a:t>Import file csv ke tabel yang sudah dibuat</a:t>
            </a:r>
            <a:endParaRPr>
              <a:solidFill>
                <a:schemeClr val="dk1"/>
              </a:solidFill>
            </a:endParaRPr>
          </a:p>
          <a:p>
            <a:pPr indent="-342900" lvl="0" marL="457200" rtl="0" algn="just">
              <a:lnSpc>
                <a:spcPct val="115000"/>
              </a:lnSpc>
              <a:spcBef>
                <a:spcPts val="0"/>
              </a:spcBef>
              <a:spcAft>
                <a:spcPts val="0"/>
              </a:spcAft>
              <a:buClr>
                <a:schemeClr val="dk1"/>
              </a:buClr>
              <a:buSzPts val="1800"/>
              <a:buAutoNum type="arabicPeriod"/>
            </a:pPr>
            <a:r>
              <a:rPr lang="en">
                <a:solidFill>
                  <a:schemeClr val="dk1"/>
                </a:solidFill>
              </a:rPr>
              <a:t>Membuat hubungan antar tabel dengan primary key dan foreign key menggunakan SQL query alter table</a:t>
            </a:r>
            <a:endParaRPr>
              <a:solidFill>
                <a:schemeClr val="dk1"/>
              </a:solidFill>
            </a:endParaRPr>
          </a:p>
          <a:p>
            <a:pPr indent="-342900" lvl="0" marL="457200" rtl="0" algn="just">
              <a:lnSpc>
                <a:spcPct val="115000"/>
              </a:lnSpc>
              <a:spcBef>
                <a:spcPts val="0"/>
              </a:spcBef>
              <a:spcAft>
                <a:spcPts val="0"/>
              </a:spcAft>
              <a:buClr>
                <a:schemeClr val="dk1"/>
              </a:buClr>
              <a:buSzPts val="1800"/>
              <a:buAutoNum type="arabicPeriod"/>
            </a:pPr>
            <a:r>
              <a:rPr lang="en">
                <a:solidFill>
                  <a:schemeClr val="dk1"/>
                </a:solidFill>
              </a:rPr>
              <a:t>Generate ERD dan export dalam bentuk file .png</a:t>
            </a:r>
            <a:endParaRPr>
              <a:solidFill>
                <a:schemeClr val="dk1"/>
              </a:solidFill>
            </a:endParaRPr>
          </a:p>
        </p:txBody>
      </p:sp>
      <p:sp>
        <p:nvSpPr>
          <p:cNvPr id="170" name="Google Shape;170;p4"/>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Lihat atau Download ERD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4"/>
              </a:rPr>
              <a:t>disini</a:t>
            </a:r>
            <a:endParaRPr b="0" i="0" sz="1100" u="none" cap="none" strike="noStrike">
              <a:solidFill>
                <a:srgbClr val="000000"/>
              </a:solidFill>
              <a:latin typeface="Arial"/>
              <a:ea typeface="Arial"/>
              <a:cs typeface="Arial"/>
              <a:sym typeface="Arial"/>
            </a:endParaRPr>
          </a:p>
        </p:txBody>
      </p:sp>
      <p:sp>
        <p:nvSpPr>
          <p:cNvPr id="171" name="Google Shape;171;p4"/>
          <p:cNvSpPr txBox="1"/>
          <p:nvPr/>
        </p:nvSpPr>
        <p:spPr>
          <a:xfrm>
            <a:off x="4119975" y="997600"/>
            <a:ext cx="4560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highlight>
                <a:srgbClr val="E8EAF6"/>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c0c276c76c_0_77"/>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Annual Customer Activity Growth Analysis</a:t>
            </a:r>
            <a:endParaRPr b="1" sz="2220">
              <a:solidFill>
                <a:schemeClr val="lt1"/>
              </a:solidFill>
            </a:endParaRPr>
          </a:p>
        </p:txBody>
      </p:sp>
      <p:sp>
        <p:nvSpPr>
          <p:cNvPr id="177" name="Google Shape;177;g1c0c276c76c_0_77"/>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pic>
        <p:nvPicPr>
          <p:cNvPr id="178" name="Google Shape;178;g1c0c276c76c_0_77"/>
          <p:cNvPicPr preferRelativeResize="0"/>
          <p:nvPr/>
        </p:nvPicPr>
        <p:blipFill rotWithShape="1">
          <a:blip r:embed="rId4">
            <a:alphaModFix/>
          </a:blip>
          <a:srcRect b="0" l="0" r="0" t="0"/>
          <a:stretch/>
        </p:blipFill>
        <p:spPr>
          <a:xfrm>
            <a:off x="152400" y="712925"/>
            <a:ext cx="5509325" cy="3523650"/>
          </a:xfrm>
          <a:prstGeom prst="rect">
            <a:avLst/>
          </a:prstGeom>
          <a:noFill/>
          <a:ln>
            <a:noFill/>
          </a:ln>
        </p:spPr>
      </p:pic>
      <p:graphicFrame>
        <p:nvGraphicFramePr>
          <p:cNvPr id="179" name="Google Shape;179;g1c0c276c76c_0_77"/>
          <p:cNvGraphicFramePr/>
          <p:nvPr/>
        </p:nvGraphicFramePr>
        <p:xfrm>
          <a:off x="5693850" y="1575655"/>
          <a:ext cx="3000000" cy="3000000"/>
        </p:xfrm>
        <a:graphic>
          <a:graphicData uri="http://schemas.openxmlformats.org/drawingml/2006/table">
            <a:tbl>
              <a:tblPr>
                <a:noFill/>
                <a:tableStyleId>{119E3B85-A617-4156-8865-CF2533EE9302}</a:tableStyleId>
              </a:tblPr>
              <a:tblGrid>
                <a:gridCol w="1583275"/>
                <a:gridCol w="1555175"/>
              </a:tblGrid>
              <a:tr h="4022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Years</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Monthly Average Users</a:t>
                      </a:r>
                      <a:endParaRPr b="1"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2016</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110</a:t>
                      </a:r>
                      <a:endParaRPr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3758</a:t>
                      </a:r>
                      <a:endParaRPr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5401</a:t>
                      </a:r>
                      <a:endParaRPr sz="1400" u="none" cap="none" strike="noStrike"/>
                    </a:p>
                  </a:txBody>
                  <a:tcPr marT="91425" marB="91425" marR="91425" marL="91425"/>
                </a:tc>
              </a:tr>
            </a:tbl>
          </a:graphicData>
        </a:graphic>
      </p:graphicFrame>
      <p:sp>
        <p:nvSpPr>
          <p:cNvPr id="180" name="Google Shape;180;g1c0c276c76c_0_77"/>
          <p:cNvSpPr txBox="1"/>
          <p:nvPr/>
        </p:nvSpPr>
        <p:spPr>
          <a:xfrm>
            <a:off x="544150" y="4210675"/>
            <a:ext cx="82881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Dari grafik dan tabel di atas, dapat disimpulkan bahwa setiap tahunnya monthly active user mengalami peningkatan. Monthly active user terbanyak berada di tahun 2018 yaitu sebesar 5401 dan terkecil ada pada tahun 2016 yaitu 110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c0c276c76c_0_85"/>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Annual Customer Activity Growth Analysis</a:t>
            </a:r>
            <a:endParaRPr b="1" sz="2220">
              <a:solidFill>
                <a:schemeClr val="lt1"/>
              </a:solidFill>
            </a:endParaRPr>
          </a:p>
        </p:txBody>
      </p:sp>
      <p:sp>
        <p:nvSpPr>
          <p:cNvPr id="186" name="Google Shape;186;g1c0c276c76c_0_85"/>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graphicFrame>
        <p:nvGraphicFramePr>
          <p:cNvPr id="187" name="Google Shape;187;g1c0c276c76c_0_85"/>
          <p:cNvGraphicFramePr/>
          <p:nvPr/>
        </p:nvGraphicFramePr>
        <p:xfrm>
          <a:off x="5693850" y="1575655"/>
          <a:ext cx="3000000" cy="3000000"/>
        </p:xfrm>
        <a:graphic>
          <a:graphicData uri="http://schemas.openxmlformats.org/drawingml/2006/table">
            <a:tbl>
              <a:tblPr>
                <a:noFill/>
                <a:tableStyleId>{119E3B85-A617-4156-8865-CF2533EE9302}</a:tableStyleId>
              </a:tblPr>
              <a:tblGrid>
                <a:gridCol w="1583275"/>
                <a:gridCol w="1555175"/>
              </a:tblGrid>
              <a:tr h="4022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Years</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New Customer</a:t>
                      </a:r>
                      <a:endParaRPr b="1"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2016</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326</a:t>
                      </a:r>
                      <a:endParaRPr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43708</a:t>
                      </a:r>
                      <a:endParaRPr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52062</a:t>
                      </a:r>
                      <a:endParaRPr sz="1400" u="none" cap="none" strike="noStrike"/>
                    </a:p>
                  </a:txBody>
                  <a:tcPr marT="91425" marB="91425" marR="91425" marL="91425"/>
                </a:tc>
              </a:tr>
            </a:tbl>
          </a:graphicData>
        </a:graphic>
      </p:graphicFrame>
      <p:sp>
        <p:nvSpPr>
          <p:cNvPr id="188" name="Google Shape;188;g1c0c276c76c_0_85"/>
          <p:cNvSpPr txBox="1"/>
          <p:nvPr/>
        </p:nvSpPr>
        <p:spPr>
          <a:xfrm>
            <a:off x="544150" y="4210675"/>
            <a:ext cx="82881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Dari grafik dan tabel di atas, dapat disimpulkan bahwa terjadi peningkatan jumlah customer baru setiap tahunnya, terutama pada tahun 2017 terjadi kelonjakan sebesar 133%</a:t>
            </a:r>
            <a:endParaRPr b="0" i="0" sz="1200" u="none" cap="none" strike="noStrike">
              <a:solidFill>
                <a:srgbClr val="000000"/>
              </a:solidFill>
              <a:latin typeface="Arial"/>
              <a:ea typeface="Arial"/>
              <a:cs typeface="Arial"/>
              <a:sym typeface="Arial"/>
            </a:endParaRPr>
          </a:p>
        </p:txBody>
      </p:sp>
      <p:pic>
        <p:nvPicPr>
          <p:cNvPr id="189" name="Google Shape;189;g1c0c276c76c_0_85"/>
          <p:cNvPicPr preferRelativeResize="0"/>
          <p:nvPr/>
        </p:nvPicPr>
        <p:blipFill rotWithShape="1">
          <a:blip r:embed="rId4">
            <a:alphaModFix/>
          </a:blip>
          <a:srcRect b="0" l="0" r="0" t="0"/>
          <a:stretch/>
        </p:blipFill>
        <p:spPr>
          <a:xfrm>
            <a:off x="152400" y="712925"/>
            <a:ext cx="5480250" cy="349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c0c276c76c_0_93"/>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Annual Customer Activity Growth Analysis</a:t>
            </a:r>
            <a:endParaRPr b="1" sz="2220">
              <a:solidFill>
                <a:schemeClr val="lt1"/>
              </a:solidFill>
            </a:endParaRPr>
          </a:p>
        </p:txBody>
      </p:sp>
      <p:sp>
        <p:nvSpPr>
          <p:cNvPr id="195" name="Google Shape;195;g1c0c276c76c_0_93"/>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graphicFrame>
        <p:nvGraphicFramePr>
          <p:cNvPr id="196" name="Google Shape;196;g1c0c276c76c_0_93"/>
          <p:cNvGraphicFramePr/>
          <p:nvPr/>
        </p:nvGraphicFramePr>
        <p:xfrm>
          <a:off x="5693850" y="1575655"/>
          <a:ext cx="3000000" cy="3000000"/>
        </p:xfrm>
        <a:graphic>
          <a:graphicData uri="http://schemas.openxmlformats.org/drawingml/2006/table">
            <a:tbl>
              <a:tblPr>
                <a:noFill/>
                <a:tableStyleId>{119E3B85-A617-4156-8865-CF2533EE9302}</a:tableStyleId>
              </a:tblPr>
              <a:tblGrid>
                <a:gridCol w="1583275"/>
                <a:gridCol w="1555175"/>
              </a:tblGrid>
              <a:tr h="4022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Years</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Jumlah customer repeat order</a:t>
                      </a:r>
                      <a:endParaRPr b="1"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2016</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1256</a:t>
                      </a:r>
                      <a:endParaRPr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1167</a:t>
                      </a:r>
                      <a:endParaRPr sz="1400" u="none" cap="none" strike="noStrike"/>
                    </a:p>
                  </a:txBody>
                  <a:tcPr marT="91425" marB="91425" marR="91425" marL="91425"/>
                </a:tc>
              </a:tr>
            </a:tbl>
          </a:graphicData>
        </a:graphic>
      </p:graphicFrame>
      <p:sp>
        <p:nvSpPr>
          <p:cNvPr id="197" name="Google Shape;197;g1c0c276c76c_0_93"/>
          <p:cNvSpPr txBox="1"/>
          <p:nvPr/>
        </p:nvSpPr>
        <p:spPr>
          <a:xfrm>
            <a:off x="544150" y="4210675"/>
            <a:ext cx="82881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Dari grafik dan tabel di atas, dapat disimpulkan bahwa meskipun jumlah customer baru mengalami peningkatan setiap tahunnya, jumlah customer yang melakukan repeat order cenderung kecil jika dibandingkan dengan jumlah customer baru.</a:t>
            </a:r>
            <a:endParaRPr b="0" i="0" sz="1200" u="none" cap="none" strike="noStrike">
              <a:solidFill>
                <a:srgbClr val="000000"/>
              </a:solidFill>
              <a:latin typeface="Arial"/>
              <a:ea typeface="Arial"/>
              <a:cs typeface="Arial"/>
              <a:sym typeface="Arial"/>
            </a:endParaRPr>
          </a:p>
        </p:txBody>
      </p:sp>
      <p:pic>
        <p:nvPicPr>
          <p:cNvPr id="198" name="Google Shape;198;g1c0c276c76c_0_93"/>
          <p:cNvPicPr preferRelativeResize="0"/>
          <p:nvPr/>
        </p:nvPicPr>
        <p:blipFill rotWithShape="1">
          <a:blip r:embed="rId4">
            <a:alphaModFix/>
          </a:blip>
          <a:srcRect b="0" l="0" r="0" t="0"/>
          <a:stretch/>
        </p:blipFill>
        <p:spPr>
          <a:xfrm>
            <a:off x="152400" y="712925"/>
            <a:ext cx="5480250" cy="349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c0c276c76c_0_101"/>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Annual Customer Activity Growth Analysis</a:t>
            </a:r>
            <a:endParaRPr b="1" sz="2220">
              <a:solidFill>
                <a:schemeClr val="lt1"/>
              </a:solidFill>
            </a:endParaRPr>
          </a:p>
        </p:txBody>
      </p:sp>
      <p:sp>
        <p:nvSpPr>
          <p:cNvPr id="204" name="Google Shape;204;g1c0c276c76c_0_101"/>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graphicFrame>
        <p:nvGraphicFramePr>
          <p:cNvPr id="205" name="Google Shape;205;g1c0c276c76c_0_101"/>
          <p:cNvGraphicFramePr/>
          <p:nvPr/>
        </p:nvGraphicFramePr>
        <p:xfrm>
          <a:off x="5693850" y="1575655"/>
          <a:ext cx="3000000" cy="3000000"/>
        </p:xfrm>
        <a:graphic>
          <a:graphicData uri="http://schemas.openxmlformats.org/drawingml/2006/table">
            <a:tbl>
              <a:tblPr>
                <a:noFill/>
                <a:tableStyleId>{119E3B85-A617-4156-8865-CF2533EE9302}</a:tableStyleId>
              </a:tblPr>
              <a:tblGrid>
                <a:gridCol w="1583275"/>
                <a:gridCol w="1555175"/>
              </a:tblGrid>
              <a:tr h="4022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Years</a:t>
                      </a:r>
                      <a:endParaRPr b="1"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Rata-rata customer order</a:t>
                      </a:r>
                      <a:endParaRPr b="1"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2016</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1.009</a:t>
                      </a:r>
                      <a:endParaRPr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1.032</a:t>
                      </a:r>
                      <a:endParaRPr sz="1400" u="none" cap="none" strike="noStrike"/>
                    </a:p>
                  </a:txBody>
                  <a:tcPr marT="91425" marB="91425" marR="91425" marL="91425"/>
                </a:tc>
              </a:tr>
              <a:tr h="269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1.024</a:t>
                      </a:r>
                      <a:endParaRPr sz="1400" u="none" cap="none" strike="noStrike"/>
                    </a:p>
                  </a:txBody>
                  <a:tcPr marT="91425" marB="91425" marR="91425" marL="91425"/>
                </a:tc>
              </a:tr>
            </a:tbl>
          </a:graphicData>
        </a:graphic>
      </p:graphicFrame>
      <p:sp>
        <p:nvSpPr>
          <p:cNvPr id="206" name="Google Shape;206;g1c0c276c76c_0_101"/>
          <p:cNvSpPr txBox="1"/>
          <p:nvPr/>
        </p:nvSpPr>
        <p:spPr>
          <a:xfrm>
            <a:off x="544150" y="4210675"/>
            <a:ext cx="82881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Dari grafik dan tabel di atas, dapat disimpulkan hal ini menguatkan analisa sebelumnya yang mana jumlah customer yang melakukan repeat order cenderung kecil apabila dibandingkan dengan jumlah customer baru setiap tahunnya, karena ditemukan bahwa rata-rata customer tidak melakukan repeat order setiap tahunnya</a:t>
            </a:r>
            <a:endParaRPr b="0" i="0" sz="1200" u="none" cap="none" strike="noStrike">
              <a:solidFill>
                <a:srgbClr val="000000"/>
              </a:solidFill>
              <a:latin typeface="Arial"/>
              <a:ea typeface="Arial"/>
              <a:cs typeface="Arial"/>
              <a:sym typeface="Arial"/>
            </a:endParaRPr>
          </a:p>
        </p:txBody>
      </p:sp>
      <p:pic>
        <p:nvPicPr>
          <p:cNvPr id="207" name="Google Shape;207;g1c0c276c76c_0_101"/>
          <p:cNvPicPr preferRelativeResize="0"/>
          <p:nvPr/>
        </p:nvPicPr>
        <p:blipFill rotWithShape="1">
          <a:blip r:embed="rId4">
            <a:alphaModFix/>
          </a:blip>
          <a:srcRect b="0" l="0" r="0" t="0"/>
          <a:stretch/>
        </p:blipFill>
        <p:spPr>
          <a:xfrm>
            <a:off x="152400" y="712925"/>
            <a:ext cx="5480250" cy="349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c0c276c76c_0_154"/>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220">
                <a:solidFill>
                  <a:schemeClr val="lt1"/>
                </a:solidFill>
              </a:rPr>
              <a:t>Annual Product Category Quality Analysis</a:t>
            </a:r>
            <a:endParaRPr b="1" sz="2220">
              <a:solidFill>
                <a:schemeClr val="lt1"/>
              </a:solidFill>
            </a:endParaRPr>
          </a:p>
        </p:txBody>
      </p:sp>
      <p:sp>
        <p:nvSpPr>
          <p:cNvPr id="213" name="Google Shape;213;g1c0c276c76c_0_154"/>
          <p:cNvSpPr txBox="1"/>
          <p:nvPr/>
        </p:nvSpPr>
        <p:spPr>
          <a:xfrm>
            <a:off x="4656000" y="4620300"/>
            <a:ext cx="4488000" cy="523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Query selengkapnya dapat dilihat </a:t>
            </a:r>
            <a:r>
              <a:rPr b="0" i="0" lang="en" sz="1100" u="sng" cap="none" strike="noStrike">
                <a:solidFill>
                  <a:schemeClr val="hlink"/>
                </a:solidFill>
                <a:latin typeface="Arial"/>
                <a:ea typeface="Arial"/>
                <a:cs typeface="Arial"/>
                <a:sym typeface="Arial"/>
                <a:hlinkClick r:id="rId3"/>
              </a:rPr>
              <a:t>disini</a:t>
            </a:r>
            <a:endParaRPr b="0" i="0" sz="1100" u="none" cap="none" strike="noStrike">
              <a:solidFill>
                <a:schemeClr val="dk1"/>
              </a:solidFill>
              <a:latin typeface="Arial"/>
              <a:ea typeface="Arial"/>
              <a:cs typeface="Arial"/>
              <a:sym typeface="Arial"/>
            </a:endParaRPr>
          </a:p>
        </p:txBody>
      </p:sp>
      <p:graphicFrame>
        <p:nvGraphicFramePr>
          <p:cNvPr id="214" name="Google Shape;214;g1c0c276c76c_0_154"/>
          <p:cNvGraphicFramePr/>
          <p:nvPr/>
        </p:nvGraphicFramePr>
        <p:xfrm>
          <a:off x="6203575" y="1797988"/>
          <a:ext cx="3000000" cy="3000000"/>
        </p:xfrm>
        <a:graphic>
          <a:graphicData uri="http://schemas.openxmlformats.org/drawingml/2006/table">
            <a:tbl>
              <a:tblPr>
                <a:noFill/>
                <a:tableStyleId>{119E3B85-A617-4156-8865-CF2533EE9302}</a:tableStyleId>
              </a:tblPr>
              <a:tblGrid>
                <a:gridCol w="1247875"/>
                <a:gridCol w="155912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Year</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Total revenue</a:t>
                      </a:r>
                      <a:endParaRPr b="1"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39828</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3847103</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2018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5215032</a:t>
                      </a:r>
                      <a:endParaRPr sz="1400" u="none" cap="none" strike="noStrike"/>
                    </a:p>
                  </a:txBody>
                  <a:tcPr marT="91425" marB="91425" marR="91425" marL="91425"/>
                </a:tc>
              </a:tr>
            </a:tbl>
          </a:graphicData>
        </a:graphic>
      </p:graphicFrame>
      <p:pic>
        <p:nvPicPr>
          <p:cNvPr id="215" name="Google Shape;215;g1c0c276c76c_0_154"/>
          <p:cNvPicPr preferRelativeResize="0"/>
          <p:nvPr/>
        </p:nvPicPr>
        <p:blipFill rotWithShape="1">
          <a:blip r:embed="rId4">
            <a:alphaModFix/>
          </a:blip>
          <a:srcRect b="0" l="0" r="0" t="0"/>
          <a:stretch/>
        </p:blipFill>
        <p:spPr>
          <a:xfrm>
            <a:off x="152400" y="712925"/>
            <a:ext cx="5969400" cy="3714800"/>
          </a:xfrm>
          <a:prstGeom prst="rect">
            <a:avLst/>
          </a:prstGeom>
          <a:noFill/>
          <a:ln>
            <a:noFill/>
          </a:ln>
        </p:spPr>
      </p:pic>
      <p:sp>
        <p:nvSpPr>
          <p:cNvPr id="216" name="Google Shape;216;g1c0c276c76c_0_154"/>
          <p:cNvSpPr txBox="1"/>
          <p:nvPr/>
        </p:nvSpPr>
        <p:spPr>
          <a:xfrm>
            <a:off x="266800" y="4268950"/>
            <a:ext cx="8743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Dari grafik dan tabel di atas, dapat disimpulkan bahwa total revenue mengalami kenaikan setiap tahunnya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Seiring dengan meningkatnya jumlah customer baru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